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79" r:id="rId4"/>
    <p:sldId id="267" r:id="rId5"/>
    <p:sldId id="268" r:id="rId6"/>
    <p:sldId id="269" r:id="rId7"/>
    <p:sldId id="270" r:id="rId8"/>
    <p:sldId id="271" r:id="rId9"/>
    <p:sldId id="260" r:id="rId10"/>
    <p:sldId id="272" r:id="rId11"/>
    <p:sldId id="273" r:id="rId12"/>
    <p:sldId id="275" r:id="rId13"/>
    <p:sldId id="278" r:id="rId14"/>
    <p:sldId id="261" r:id="rId15"/>
    <p:sldId id="262" r:id="rId16"/>
    <p:sldId id="264" r:id="rId17"/>
    <p:sldId id="274" r:id="rId18"/>
    <p:sldId id="276" r:id="rId19"/>
    <p:sldId id="277" r:id="rId20"/>
    <p:sldId id="266" r:id="rId21"/>
    <p:sldId id="257" r:id="rId2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CC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51FE7-1096-403E-B25B-E199EA146272}" type="datetimeFigureOut">
              <a:rPr lang="hr-HR" smtClean="0"/>
              <a:pPr/>
              <a:t>14.5.2013.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3593A-3C6B-48D9-8CBE-6750525DE2E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52616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484D9-9753-43E0-9789-86957B66D074}" type="datetimeFigureOut">
              <a:rPr lang="hr-HR" smtClean="0"/>
              <a:pPr/>
              <a:t>14.5.2013.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EA010-AB5C-451F-822A-42E0B8E07C3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4727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32F3-DAF6-4D2D-8D63-7AE4643B2ADC}" type="datetime1">
              <a:rPr lang="hr-HR" smtClean="0"/>
              <a:pPr/>
              <a:t>14.5.2013.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Rovinj, 19.04.2013.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000"/>
            </a:avLst>
          </a:prstGeom>
          <a:solidFill>
            <a:srgbClr val="FFC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48264" y="260648"/>
            <a:ext cx="1944216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3997578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594B-92F1-460D-8B14-3AFE21879269}" type="datetime1">
              <a:rPr lang="hr-HR" smtClean="0"/>
              <a:pPr/>
              <a:t>14.5.2013.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Rovinj, 19.04.2013.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20719672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53DB-9EC3-4AA0-821A-5DBE35137CB2}" type="datetime1">
              <a:rPr lang="hr-HR" smtClean="0"/>
              <a:pPr/>
              <a:t>14.5.2013.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Rovinj, 19.04.2013.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32783495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487B-D75A-4F2D-9672-26BB5B776BB3}" type="datetime1">
              <a:rPr lang="hr-HR" smtClean="0"/>
              <a:pPr/>
              <a:t>14.5.2013.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Rovinj, 19.04.2013.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93318545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F1D9-2594-415F-8410-A9FC93E4AAA2}" type="datetime1">
              <a:rPr lang="hr-HR" smtClean="0"/>
              <a:pPr/>
              <a:t>14.5.2013.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Rovinj, 19.04.2013.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88919655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7034-6D52-49B8-9960-9A02E783F1B2}" type="datetime1">
              <a:rPr lang="hr-HR" smtClean="0"/>
              <a:pPr/>
              <a:t>14.5.2013.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Rovinj, 19.04.2013.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16879768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9687-BDF8-4CCD-8E0B-C7D9C6058E15}" type="datetime1">
              <a:rPr lang="hr-HR" smtClean="0"/>
              <a:pPr/>
              <a:t>14.5.2013.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Rovinj, 19.04.2013.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70133559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8273-F177-4C64-9E1A-D195938FE84A}" type="datetime1">
              <a:rPr lang="hr-HR" smtClean="0"/>
              <a:pPr/>
              <a:t>14.5.2013.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Rovinj, 19.04.2013.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66694811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ADCB-4787-461B-B6F6-88EEC06702C2}" type="datetime1">
              <a:rPr lang="hr-HR" smtClean="0"/>
              <a:pPr/>
              <a:t>14.5.2013.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Rovinj, 19.04.2013.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80366779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3F6E-C74C-41C4-AD16-6B446E6F90DC}" type="datetime1">
              <a:rPr lang="hr-HR" smtClean="0"/>
              <a:pPr/>
              <a:t>14.5.2013.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Rovinj, 19.04.2013.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42652591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47F0-4AD7-44BA-83F0-5E9C742DA08D}" type="datetime1">
              <a:rPr lang="hr-HR" smtClean="0"/>
              <a:pPr/>
              <a:t>14.5.2013.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Rovinj, 19.04.2013.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40983040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www.eco-sandwich.hr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8815D-73C8-4262-9D4B-011649523EC9}" type="datetime1">
              <a:rPr lang="hr-HR" smtClean="0"/>
              <a:pPr/>
              <a:t>14.5.2013.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Rovinj, 19.04.2013.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FF3-7AA1-4D10-B57C-B35F9E6B2EE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000"/>
            </a:avLst>
          </a:prstGeom>
          <a:solidFill>
            <a:srgbClr val="FFC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8" name="Picture 6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4705" y="5345072"/>
            <a:ext cx="1127094" cy="36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logo GF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160"/>
          <a:stretch>
            <a:fillRect/>
          </a:stretch>
        </p:blipFill>
        <p:spPr bwMode="auto">
          <a:xfrm>
            <a:off x="7999328" y="4215194"/>
            <a:ext cx="893415" cy="59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13"/>
          <p:cNvPicPr preferRelativeResize="0"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6378" y="5771762"/>
            <a:ext cx="690169" cy="39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14" descr="http://www.logotip.com.hr/files/thumb_357x250/tmp_20110831085314_0.jpg"/>
          <p:cNvPicPr preferRelativeResize="0"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53" t="27013" r="11453" b="28311"/>
          <a:stretch>
            <a:fillRect/>
          </a:stretch>
        </p:blipFill>
        <p:spPr bwMode="auto">
          <a:xfrm>
            <a:off x="8210182" y="6263156"/>
            <a:ext cx="716686" cy="17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" name="Picture 16" descr="http://www.d-a-z.hr/files/Images/novosti/2012/Programi/DZA_2012/sponzori/af_web1_copy.jpg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4257" y="4809717"/>
            <a:ext cx="1021667" cy="47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Administrator\My Documents\ECO SANDWICH\znak - logo\ScreenHunter_31 Apr. 18 17.43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3" y="332657"/>
            <a:ext cx="1916385" cy="13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6948264" y="1704299"/>
            <a:ext cx="2069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800" dirty="0" err="1" smtClean="0">
                <a:solidFill>
                  <a:schemeClr val="tx1"/>
                </a:solidFill>
                <a:latin typeface="Arial Narrow" pitchFamily="34" charset="0"/>
                <a:hlinkClick r:id="rId19"/>
              </a:rPr>
              <a:t>www.eco</a:t>
            </a:r>
            <a:r>
              <a:rPr lang="hr-HR" sz="1800" dirty="0" smtClean="0">
                <a:solidFill>
                  <a:schemeClr val="tx1"/>
                </a:solidFill>
                <a:latin typeface="Arial Narrow" pitchFamily="34" charset="0"/>
                <a:hlinkClick r:id="rId19"/>
              </a:rPr>
              <a:t>-</a:t>
            </a:r>
            <a:r>
              <a:rPr lang="hr-HR" sz="1800" dirty="0" err="1" smtClean="0">
                <a:solidFill>
                  <a:schemeClr val="tx1"/>
                </a:solidFill>
                <a:latin typeface="Arial Narrow" pitchFamily="34" charset="0"/>
                <a:hlinkClick r:id="rId19"/>
              </a:rPr>
              <a:t>sandwich.hr</a:t>
            </a:r>
            <a:r>
              <a:rPr lang="hr-HR" sz="1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5959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jpeg"/><Relationship Id="rId7" Type="http://schemas.openxmlformats.org/officeDocument/2006/relationships/image" Target="../media/image4.wmf"/><Relationship Id="rId2" Type="http://schemas.openxmlformats.org/officeDocument/2006/relationships/hyperlink" Target="mailto:banjadi@grad.h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10" Type="http://schemas.openxmlformats.org/officeDocument/2006/relationships/image" Target="../media/image10.jpeg"/><Relationship Id="rId4" Type="http://schemas.openxmlformats.org/officeDocument/2006/relationships/image" Target="../media/image8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167234"/>
            <a:ext cx="6238964" cy="1471875"/>
          </a:xfrm>
        </p:spPr>
        <p:txBody>
          <a:bodyPr>
            <a:normAutofit lnSpcReduction="10000"/>
          </a:bodyPr>
          <a:lstStyle/>
          <a:p>
            <a:r>
              <a:rPr lang="hr-HR" sz="2000" dirty="0" smtClean="0">
                <a:solidFill>
                  <a:schemeClr val="tx1"/>
                </a:solidFill>
                <a:latin typeface="Arial Narrow" pitchFamily="34" charset="0"/>
              </a:rPr>
              <a:t>Prof.dr.sc. Ivana </a:t>
            </a:r>
            <a:r>
              <a:rPr lang="hr-HR" sz="2000" dirty="0" err="1" smtClean="0">
                <a:solidFill>
                  <a:schemeClr val="tx1"/>
                </a:solidFill>
                <a:latin typeface="Arial Narrow" pitchFamily="34" charset="0"/>
              </a:rPr>
              <a:t>Banjad</a:t>
            </a:r>
            <a:r>
              <a:rPr lang="hr-HR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hr-HR" sz="2000" dirty="0" err="1" smtClean="0">
                <a:solidFill>
                  <a:schemeClr val="tx1"/>
                </a:solidFill>
                <a:latin typeface="Arial Narrow" pitchFamily="34" charset="0"/>
              </a:rPr>
              <a:t>Pečur</a:t>
            </a:r>
            <a:endParaRPr lang="hr-HR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hr-HR" sz="2000" dirty="0" err="1" smtClean="0">
                <a:solidFill>
                  <a:schemeClr val="tx1"/>
                </a:solidFill>
                <a:latin typeface="Arial Narrow" pitchFamily="34" charset="0"/>
                <a:hlinkClick r:id="rId2"/>
              </a:rPr>
              <a:t>banjadi</a:t>
            </a:r>
            <a:r>
              <a:rPr lang="hr-HR" sz="2000" dirty="0" smtClean="0">
                <a:solidFill>
                  <a:schemeClr val="tx1"/>
                </a:solidFill>
                <a:latin typeface="Arial Narrow" pitchFamily="34" charset="0"/>
                <a:hlinkClick r:id="rId2"/>
              </a:rPr>
              <a:t>@</a:t>
            </a:r>
            <a:r>
              <a:rPr lang="hr-HR" sz="2000" dirty="0" err="1" smtClean="0">
                <a:solidFill>
                  <a:schemeClr val="tx1"/>
                </a:solidFill>
                <a:latin typeface="Arial Narrow" pitchFamily="34" charset="0"/>
                <a:hlinkClick r:id="rId2"/>
              </a:rPr>
              <a:t>grad.hr</a:t>
            </a:r>
            <a:endParaRPr lang="hr-HR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endParaRPr lang="hr-HR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hr-HR" sz="2000" dirty="0" smtClean="0">
                <a:solidFill>
                  <a:schemeClr val="tx1"/>
                </a:solidFill>
                <a:latin typeface="Arial Narrow" pitchFamily="34" charset="0"/>
              </a:rPr>
              <a:t>Hrvatska gospodarska komora, Zagreb 15.05.2013.</a:t>
            </a:r>
            <a:endParaRPr lang="hr-HR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027" name="Picture 3" descr="C:\Documents and Settings\Administrator\My Documents\ECO SANDWICH\znak - logo\ScreenHunter_32 Apr. 18 17.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412" y="692696"/>
            <a:ext cx="452043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5561" y="2801936"/>
            <a:ext cx="16462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logo G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160"/>
          <a:stretch>
            <a:fillRect/>
          </a:stretch>
        </p:blipFill>
        <p:spPr bwMode="auto">
          <a:xfrm>
            <a:off x="7616874" y="332656"/>
            <a:ext cx="130492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13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680" y="3861048"/>
            <a:ext cx="1008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14" descr="http://www.logotip.com.hr/files/thumb_357x250/tmp_20110831085314_0.jpg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53" t="27013" r="11453" b="28311"/>
          <a:stretch>
            <a:fillRect/>
          </a:stretch>
        </p:blipFill>
        <p:spPr bwMode="auto">
          <a:xfrm>
            <a:off x="7895793" y="5052031"/>
            <a:ext cx="996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16" descr="http://www.d-a-z.hr/files/Images/novosti/2012/Programi/DZA_2012/sponzori/af_web1_copy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3211" y="1700808"/>
            <a:ext cx="14922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1</a:t>
            </a:fld>
            <a:endParaRPr lang="hr-HR" dirty="0"/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2718"/>
            <a:ext cx="1326356" cy="91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589" y="5903720"/>
            <a:ext cx="1588234" cy="75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549621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r-HR" sz="4000" dirty="0" smtClean="0">
                <a:latin typeface="Arial Narrow" pitchFamily="34" charset="0"/>
              </a:rPr>
              <a:t>Građevinski otpad - CDW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51520" y="1664018"/>
            <a:ext cx="8229600" cy="1981006"/>
          </a:xfrm>
        </p:spPr>
        <p:txBody>
          <a:bodyPr/>
          <a:lstStyle/>
          <a:p>
            <a:pPr eaLnBrk="1" hangingPunct="1"/>
            <a:r>
              <a:rPr lang="hr-HR" sz="2800" b="1" i="1" dirty="0" smtClean="0">
                <a:latin typeface="Arial Narrow" pitchFamily="34" charset="0"/>
              </a:rPr>
              <a:t>Waste Framework </a:t>
            </a:r>
            <a:r>
              <a:rPr lang="hr-HR" sz="2800" b="1" i="1" dirty="0" err="1" smtClean="0">
                <a:latin typeface="Arial Narrow" pitchFamily="34" charset="0"/>
              </a:rPr>
              <a:t>Directive</a:t>
            </a:r>
            <a:r>
              <a:rPr lang="hr-HR" sz="2800" b="1" i="1" dirty="0" smtClean="0">
                <a:latin typeface="Arial Narrow" pitchFamily="34" charset="0"/>
              </a:rPr>
              <a:t> – WFD</a:t>
            </a:r>
            <a:endParaRPr lang="hr-HR" sz="2800" dirty="0" smtClean="0">
              <a:latin typeface="Arial Narrow" pitchFamily="34" charset="0"/>
            </a:endParaRPr>
          </a:p>
          <a:p>
            <a:pPr lvl="1" eaLnBrk="1" hangingPunct="1"/>
            <a:r>
              <a:rPr lang="hr-HR" b="1" dirty="0" smtClean="0">
                <a:solidFill>
                  <a:srgbClr val="003300"/>
                </a:solidFill>
                <a:latin typeface="Arial Narrow" pitchFamily="34" charset="0"/>
              </a:rPr>
              <a:t>do 2020. godine </a:t>
            </a:r>
            <a:r>
              <a:rPr lang="hr-HR" dirty="0" err="1" smtClean="0">
                <a:latin typeface="Arial Narrow" pitchFamily="34" charset="0"/>
              </a:rPr>
              <a:t>oporabu</a:t>
            </a:r>
            <a:r>
              <a:rPr lang="hr-HR" dirty="0" smtClean="0">
                <a:latin typeface="Arial Narrow" pitchFamily="34" charset="0"/>
              </a:rPr>
              <a:t> materijala iz neopasnog građevinskog otpada povećati na </a:t>
            </a:r>
            <a:r>
              <a:rPr lang="hr-HR" b="1" dirty="0" smtClean="0">
                <a:solidFill>
                  <a:srgbClr val="003300"/>
                </a:solidFill>
                <a:latin typeface="Arial Narrow" pitchFamily="34" charset="0"/>
              </a:rPr>
              <a:t>najmanje 70 % mase ukupnog građevinskog otpada </a:t>
            </a:r>
            <a:r>
              <a:rPr lang="hr-HR" dirty="0" smtClean="0">
                <a:latin typeface="Arial Narrow" pitchFamily="34" charset="0"/>
              </a:rPr>
              <a:t>koji se generira</a:t>
            </a:r>
          </a:p>
        </p:txBody>
      </p:sp>
      <p:pic>
        <p:nvPicPr>
          <p:cNvPr id="17413" name="Picture 4" descr="majske medj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25812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P1010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53136"/>
            <a:ext cx="257968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Osijek, žito-duga ruka 40 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84761"/>
            <a:ext cx="25812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772733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994122"/>
          </a:xfrm>
        </p:spPr>
        <p:txBody>
          <a:bodyPr>
            <a:normAutofit/>
          </a:bodyPr>
          <a:lstStyle/>
          <a:p>
            <a:pPr algn="l" eaLnBrk="1" hangingPunct="1"/>
            <a:r>
              <a:rPr lang="hr-HR" sz="4000" dirty="0" smtClean="0">
                <a:latin typeface="Arial Narrow" pitchFamily="34" charset="0"/>
              </a:rPr>
              <a:t>Potrošnja energije u zgradama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51521" y="1556792"/>
            <a:ext cx="6624736" cy="194399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300"/>
              </a:spcBef>
            </a:pPr>
            <a:r>
              <a:rPr lang="hr-HR" sz="3000" b="1" dirty="0" smtClean="0">
                <a:latin typeface="Arial Narrow" pitchFamily="34" charset="0"/>
              </a:rPr>
              <a:t>Veliki potencijal za smanjenje potrošnje energije, odnosno ekonomske uštede u zgradarstvu </a:t>
            </a:r>
          </a:p>
          <a:p>
            <a:pPr lvl="1" eaLnBrk="1" hangingPunct="1">
              <a:spcBef>
                <a:spcPts val="300"/>
              </a:spcBef>
            </a:pPr>
            <a:r>
              <a:rPr lang="hr-HR" sz="3000" dirty="0" smtClean="0">
                <a:solidFill>
                  <a:srgbClr val="003300"/>
                </a:solidFill>
                <a:latin typeface="Arial Narrow" pitchFamily="34" charset="0"/>
              </a:rPr>
              <a:t>83 % svih zgrada u Hrvatskoj </a:t>
            </a:r>
            <a:r>
              <a:rPr lang="hr-HR" sz="3000" dirty="0" smtClean="0">
                <a:latin typeface="Arial Narrow" pitchFamily="34" charset="0"/>
              </a:rPr>
              <a:t>koristi 150 do 200 </a:t>
            </a:r>
            <a:r>
              <a:rPr lang="hr-HR" sz="3000" dirty="0" err="1" smtClean="0">
                <a:latin typeface="Arial Narrow" pitchFamily="34" charset="0"/>
              </a:rPr>
              <a:t>kWh</a:t>
            </a:r>
            <a:r>
              <a:rPr lang="hr-HR" sz="3000" dirty="0" smtClean="0">
                <a:latin typeface="Arial Narrow" pitchFamily="34" charset="0"/>
              </a:rPr>
              <a:t>/m</a:t>
            </a:r>
            <a:r>
              <a:rPr lang="hr-HR" sz="3000" baseline="30000" dirty="0" smtClean="0">
                <a:latin typeface="Arial Narrow" pitchFamily="34" charset="0"/>
              </a:rPr>
              <a:t>2</a:t>
            </a:r>
            <a:r>
              <a:rPr lang="hr-HR" sz="3000" dirty="0" smtClean="0">
                <a:latin typeface="Arial Narrow" pitchFamily="34" charset="0"/>
              </a:rPr>
              <a:t>a energije za grijanje.</a:t>
            </a:r>
          </a:p>
          <a:p>
            <a:pPr eaLnBrk="1" hangingPunct="1">
              <a:spcBef>
                <a:spcPts val="300"/>
              </a:spcBef>
            </a:pPr>
            <a:endParaRPr lang="hr-HR" sz="3000" dirty="0" smtClean="0">
              <a:latin typeface="Arial Narrow" pitchFamily="34" charset="0"/>
            </a:endParaRP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757310" cy="244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8" r="2440"/>
          <a:stretch>
            <a:fillRect/>
          </a:stretch>
        </p:blipFill>
        <p:spPr bwMode="auto">
          <a:xfrm>
            <a:off x="4022347" y="3789040"/>
            <a:ext cx="3573842" cy="259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hr-HR" dirty="0" smtClean="0"/>
              <a:t>Zagreb, 15.05.2013.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8074327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Zagreb, 15.05.2013.</a:t>
            </a:r>
            <a:endParaRPr lang="hr-H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5112568" cy="5472607"/>
          </a:xfrm>
        </p:spPr>
        <p:txBody>
          <a:bodyPr>
            <a:normAutofit fontScale="92500"/>
          </a:bodyPr>
          <a:lstStyle/>
          <a:p>
            <a:r>
              <a:rPr lang="hr-HR" sz="3000" dirty="0" smtClean="0">
                <a:latin typeface="Arial Narrow" pitchFamily="34" charset="0"/>
              </a:rPr>
              <a:t>Od ukupne količine agregata potrebnog za izradu betona </a:t>
            </a:r>
          </a:p>
          <a:p>
            <a:pPr lvl="1"/>
            <a:r>
              <a:rPr lang="hr-HR" b="1" dirty="0" smtClean="0">
                <a:solidFill>
                  <a:srgbClr val="003300"/>
                </a:solidFill>
                <a:latin typeface="Arial Narrow" pitchFamily="34" charset="0"/>
              </a:rPr>
              <a:t>50 % je zamijenjeno s recikliranim agregatom </a:t>
            </a:r>
            <a:r>
              <a:rPr lang="hr-HR" dirty="0" smtClean="0">
                <a:latin typeface="Arial Narrow" pitchFamily="34" charset="0"/>
              </a:rPr>
              <a:t>dobivenim iz građevinskog otpada</a:t>
            </a:r>
          </a:p>
          <a:p>
            <a:pPr lvl="1"/>
            <a:endParaRPr lang="hr-HR" dirty="0">
              <a:latin typeface="Arial Narrow" pitchFamily="34" charset="0"/>
            </a:endParaRPr>
          </a:p>
          <a:p>
            <a:pPr marL="457200" lvl="1" indent="0">
              <a:buNone/>
            </a:pPr>
            <a:endParaRPr lang="hr-HR" dirty="0" smtClean="0">
              <a:latin typeface="Arial Narrow" pitchFamily="34" charset="0"/>
            </a:endParaRPr>
          </a:p>
          <a:p>
            <a:r>
              <a:rPr lang="hr-HR" sz="3000" dirty="0" smtClean="0">
                <a:latin typeface="Arial Narrow" pitchFamily="34" charset="0"/>
              </a:rPr>
              <a:t>Toplinsko izolacijski materijal </a:t>
            </a:r>
          </a:p>
          <a:p>
            <a:pPr lvl="1"/>
            <a:r>
              <a:rPr lang="hr-HR" dirty="0" smtClean="0">
                <a:latin typeface="Arial Narrow" pitchFamily="34" charset="0"/>
              </a:rPr>
              <a:t>novo-razvijena </a:t>
            </a:r>
            <a:r>
              <a:rPr lang="hr-HR" dirty="0" smtClean="0">
                <a:solidFill>
                  <a:srgbClr val="003300"/>
                </a:solidFill>
                <a:latin typeface="Arial Narrow" pitchFamily="34" charset="0"/>
              </a:rPr>
              <a:t>Ecose® mineralna vuna </a:t>
            </a:r>
            <a:r>
              <a:rPr lang="hr-HR" dirty="0" smtClean="0">
                <a:latin typeface="Arial Narrow" pitchFamily="34" charset="0"/>
              </a:rPr>
              <a:t>- tehnologija koja umjesto formaldehida koristi prirodne smole kao vezivo</a:t>
            </a:r>
          </a:p>
        </p:txBody>
      </p:sp>
      <p:pic>
        <p:nvPicPr>
          <p:cNvPr id="1026" name="Picture 2" descr="http://www.knaufinsulation.lt/sites/lt.knaufinsulation.emakina.net/files/ecose-packag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2358478" cy="24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ubrovacki.hr/datastore/imagestore/article_home/article_home_133832021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2088232" cy="128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news.ruraldevon.org/wp-content/uploads/2011/10/BREEAM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058993"/>
            <a:ext cx="1368772" cy="37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303500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13</a:t>
            </a:fld>
            <a:endParaRPr lang="hr-HR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5770562" cy="1143000"/>
          </a:xfrm>
        </p:spPr>
        <p:txBody>
          <a:bodyPr>
            <a:normAutofit/>
          </a:bodyPr>
          <a:lstStyle/>
          <a:p>
            <a:pPr algn="l"/>
            <a:r>
              <a:rPr lang="hr-HR" sz="4000" dirty="0" smtClean="0">
                <a:solidFill>
                  <a:srgbClr val="003300"/>
                </a:solidFill>
                <a:latin typeface="Arial Narrow" pitchFamily="34" charset="0"/>
              </a:rPr>
              <a:t>Toplinska provodljivost betona</a:t>
            </a:r>
            <a:endParaRPr lang="en-US" sz="4000" dirty="0" smtClean="0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11560" y="5013176"/>
            <a:ext cx="712879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39763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69850" indent="0" eaLnBrk="1" hangingPunct="1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hr-HR" sz="2400" dirty="0">
                <a:latin typeface="Arial Narrow" pitchFamily="34" charset="0"/>
                <a:cs typeface="+mn-cs"/>
              </a:rPr>
              <a:t>U odnosu na literaturne vrijednosti za beton slične gustoće</a:t>
            </a:r>
          </a:p>
          <a:p>
            <a:pPr marL="412750" indent="-342900" eaLnBrk="1" hangingPunct="1">
              <a:spcBef>
                <a:spcPct val="20000"/>
              </a:spcBef>
              <a:buClr>
                <a:schemeClr val="accent1"/>
              </a:buClr>
              <a:buSzPct val="76000"/>
              <a:buFontTx/>
              <a:buChar char="-"/>
              <a:defRPr/>
            </a:pPr>
            <a:r>
              <a:rPr lang="hr-HR" sz="2400" dirty="0">
                <a:latin typeface="Arial Narrow" pitchFamily="34" charset="0"/>
                <a:cs typeface="+mn-cs"/>
              </a:rPr>
              <a:t>za beton s recikliranim agregatom je </a:t>
            </a:r>
            <a:r>
              <a:rPr lang="hr-HR" sz="2400" b="1" dirty="0">
                <a:solidFill>
                  <a:srgbClr val="003300"/>
                </a:solidFill>
                <a:latin typeface="Arial Narrow" pitchFamily="34" charset="0"/>
                <a:cs typeface="+mn-cs"/>
              </a:rPr>
              <a:t>36 % manja </a:t>
            </a:r>
          </a:p>
          <a:p>
            <a:pPr marL="412750" indent="-342900" eaLnBrk="1" hangingPunct="1">
              <a:spcBef>
                <a:spcPct val="20000"/>
              </a:spcBef>
              <a:buClr>
                <a:schemeClr val="accent1"/>
              </a:buClr>
              <a:buSzPct val="76000"/>
              <a:buFontTx/>
              <a:buChar char="-"/>
              <a:defRPr/>
            </a:pPr>
            <a:r>
              <a:rPr lang="hr-HR" sz="2400" dirty="0">
                <a:latin typeface="Arial Narrow" pitchFamily="34" charset="0"/>
                <a:cs typeface="+mn-cs"/>
              </a:rPr>
              <a:t>za beton s recikliranom opekom je </a:t>
            </a:r>
            <a:r>
              <a:rPr lang="hr-HR" sz="2400" b="1" dirty="0">
                <a:solidFill>
                  <a:srgbClr val="003300"/>
                </a:solidFill>
                <a:latin typeface="Arial Narrow" pitchFamily="34" charset="0"/>
                <a:cs typeface="+mn-cs"/>
              </a:rPr>
              <a:t>45 % </a:t>
            </a:r>
            <a:r>
              <a:rPr lang="hr-HR" sz="2400" b="1" dirty="0" smtClean="0">
                <a:solidFill>
                  <a:srgbClr val="003300"/>
                </a:solidFill>
                <a:latin typeface="Arial Narrow" pitchFamily="34" charset="0"/>
                <a:cs typeface="+mn-cs"/>
              </a:rPr>
              <a:t>manja</a:t>
            </a:r>
            <a:endParaRPr lang="hr-HR" sz="2400" b="1" dirty="0">
              <a:solidFill>
                <a:srgbClr val="003300"/>
              </a:solidFill>
              <a:latin typeface="Arial Narrow" pitchFamily="34" charset="0"/>
              <a:cs typeface="+mn-cs"/>
            </a:endParaRPr>
          </a:p>
        </p:txBody>
      </p:sp>
      <p:graphicFrame>
        <p:nvGraphicFramePr>
          <p:cNvPr id="1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3041670"/>
              </p:ext>
            </p:extLst>
          </p:nvPr>
        </p:nvGraphicFramePr>
        <p:xfrm>
          <a:off x="611560" y="1772816"/>
          <a:ext cx="5921374" cy="2879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0636"/>
                <a:gridCol w="1460246"/>
                <a:gridCol w="1460246"/>
                <a:gridCol w="1460246"/>
              </a:tblGrid>
              <a:tr h="1164833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Materijal</a:t>
                      </a:r>
                      <a:endParaRPr lang="hr-HR" sz="20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36189" marR="36189" marT="0" marB="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Beton s recikliranim betonskim lomom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36189" marR="36189" marT="0" marB="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Beton s recikliranom opekom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36189" marR="36189" marT="0" marB="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Literaturne vrijednosti za </a:t>
                      </a:r>
                      <a:r>
                        <a:rPr lang="hr-HR" sz="160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betone</a:t>
                      </a:r>
                      <a:endParaRPr lang="hr-HR" sz="14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36189" marR="36189" marT="0" marB="0" anchor="ctr">
                    <a:solidFill>
                      <a:srgbClr val="003300"/>
                    </a:solidFill>
                  </a:tcPr>
                </a:tc>
              </a:tr>
              <a:tr h="550059">
                <a:tc>
                  <a:txBody>
                    <a:bodyPr/>
                    <a:lstStyle/>
                    <a:p>
                      <a:pPr algn="just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Arial Narrow" pitchFamily="34" charset="0"/>
                        </a:rPr>
                        <a:t>Gustoća (kg/m</a:t>
                      </a:r>
                      <a:r>
                        <a:rPr lang="hr-HR" sz="1600" baseline="30000" dirty="0"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hr-HR" sz="1600" dirty="0">
                          <a:effectLst/>
                          <a:latin typeface="Arial Narrow" pitchFamily="34" charset="0"/>
                        </a:rPr>
                        <a:t>)</a:t>
                      </a:r>
                      <a:endParaRPr lang="hr-HR" sz="14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36189" marR="36189" marT="0" marB="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 Narrow" pitchFamily="34" charset="0"/>
                        </a:rPr>
                        <a:t>2105</a:t>
                      </a:r>
                      <a:endParaRPr lang="hr-HR" sz="2000" b="1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36189" marR="36189" marT="0" marB="0" anchor="ctr">
                    <a:gradFill flip="none" rotWithShape="1">
                      <a:gsLst>
                        <a:gs pos="0">
                          <a:srgbClr val="60A030">
                            <a:tint val="66000"/>
                            <a:satMod val="160000"/>
                          </a:srgbClr>
                        </a:gs>
                        <a:gs pos="50000">
                          <a:srgbClr val="60A030">
                            <a:tint val="44500"/>
                            <a:satMod val="160000"/>
                          </a:srgbClr>
                        </a:gs>
                        <a:gs pos="100000">
                          <a:srgbClr val="60A03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 Narrow" pitchFamily="34" charset="0"/>
                        </a:rPr>
                        <a:t>1971</a:t>
                      </a:r>
                      <a:endParaRPr lang="hr-HR" sz="2000" b="1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36189" marR="36189" marT="0" marB="0" anchor="ctr">
                    <a:gradFill flip="none" rotWithShape="1">
                      <a:gsLst>
                        <a:gs pos="0">
                          <a:srgbClr val="60A030">
                            <a:tint val="66000"/>
                            <a:satMod val="160000"/>
                          </a:srgbClr>
                        </a:gs>
                        <a:gs pos="50000">
                          <a:srgbClr val="60A030">
                            <a:tint val="44500"/>
                            <a:satMod val="160000"/>
                          </a:srgbClr>
                        </a:gs>
                        <a:gs pos="100000">
                          <a:srgbClr val="60A03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 Narrow" pitchFamily="34" charset="0"/>
                        </a:rPr>
                        <a:t>2000</a:t>
                      </a:r>
                      <a:endParaRPr lang="hr-HR" sz="2000" b="1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36189" marR="36189" marT="0" marB="0" anchor="ctr">
                    <a:gradFill flip="none" rotWithShape="1">
                      <a:gsLst>
                        <a:gs pos="0">
                          <a:srgbClr val="60A030">
                            <a:tint val="66000"/>
                            <a:satMod val="160000"/>
                          </a:srgbClr>
                        </a:gs>
                        <a:gs pos="50000">
                          <a:srgbClr val="60A030">
                            <a:tint val="44500"/>
                            <a:satMod val="160000"/>
                          </a:srgbClr>
                        </a:gs>
                        <a:gs pos="100000">
                          <a:srgbClr val="60A03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64833">
                <a:tc>
                  <a:txBody>
                    <a:bodyPr/>
                    <a:lstStyle/>
                    <a:p>
                      <a:pPr algn="l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Arial Narrow" pitchFamily="34" charset="0"/>
                        </a:rPr>
                        <a:t>Toplinska provodljivost λ</a:t>
                      </a:r>
                      <a:r>
                        <a:rPr lang="hr-HR" sz="1600" baseline="-25000" dirty="0">
                          <a:effectLst/>
                          <a:latin typeface="Arial Narrow" pitchFamily="34" charset="0"/>
                        </a:rPr>
                        <a:t>10,</a:t>
                      </a:r>
                      <a:r>
                        <a:rPr lang="hr-HR" sz="1600" baseline="-25000" dirty="0" err="1">
                          <a:effectLst/>
                          <a:latin typeface="Arial Narrow" pitchFamily="34" charset="0"/>
                        </a:rPr>
                        <a:t>dry</a:t>
                      </a:r>
                      <a:r>
                        <a:rPr lang="hr-HR" sz="1600" baseline="-250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hr-HR" sz="1600" dirty="0">
                          <a:effectLst/>
                          <a:latin typeface="Arial Narrow" pitchFamily="34" charset="0"/>
                        </a:rPr>
                        <a:t>(W/</a:t>
                      </a:r>
                      <a:r>
                        <a:rPr lang="hr-HR" sz="1600" dirty="0" err="1">
                          <a:effectLst/>
                          <a:latin typeface="Arial Narrow" pitchFamily="34" charset="0"/>
                        </a:rPr>
                        <a:t>mK</a:t>
                      </a:r>
                      <a:r>
                        <a:rPr lang="hr-HR" sz="1600" dirty="0">
                          <a:effectLst/>
                          <a:latin typeface="Arial Narrow" pitchFamily="34" charset="0"/>
                        </a:rPr>
                        <a:t>)</a:t>
                      </a:r>
                      <a:endParaRPr lang="hr-HR" sz="14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36189" marR="36189" marT="0" marB="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 Narrow" pitchFamily="34" charset="0"/>
                        </a:rPr>
                        <a:t>0,858</a:t>
                      </a:r>
                      <a:endParaRPr lang="hr-HR" sz="2000" b="1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36189" marR="36189" marT="0" marB="0" anchor="ctr">
                    <a:gradFill flip="none" rotWithShape="1">
                      <a:gsLst>
                        <a:gs pos="0">
                          <a:srgbClr val="60A030">
                            <a:tint val="66000"/>
                            <a:satMod val="160000"/>
                          </a:srgbClr>
                        </a:gs>
                        <a:gs pos="50000">
                          <a:srgbClr val="60A030">
                            <a:tint val="44500"/>
                            <a:satMod val="160000"/>
                          </a:srgbClr>
                        </a:gs>
                        <a:gs pos="100000">
                          <a:srgbClr val="60A03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 Narrow" pitchFamily="34" charset="0"/>
                        </a:rPr>
                        <a:t>0,746</a:t>
                      </a:r>
                      <a:endParaRPr lang="hr-HR" sz="2000" b="1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36189" marR="36189" marT="0" marB="0" anchor="ctr">
                    <a:gradFill flip="none" rotWithShape="1">
                      <a:gsLst>
                        <a:gs pos="0">
                          <a:srgbClr val="60A030">
                            <a:tint val="66000"/>
                            <a:satMod val="160000"/>
                          </a:srgbClr>
                        </a:gs>
                        <a:gs pos="50000">
                          <a:srgbClr val="60A030">
                            <a:tint val="44500"/>
                            <a:satMod val="160000"/>
                          </a:srgbClr>
                        </a:gs>
                        <a:gs pos="100000">
                          <a:srgbClr val="60A03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Arial Narrow" pitchFamily="34" charset="0"/>
                        </a:rPr>
                        <a:t>1,35</a:t>
                      </a:r>
                      <a:endParaRPr lang="hr-HR" sz="2000" b="1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36189" marR="36189" marT="0" marB="0" anchor="ctr">
                    <a:gradFill flip="none" rotWithShape="1">
                      <a:gsLst>
                        <a:gs pos="0">
                          <a:srgbClr val="60A030">
                            <a:tint val="66000"/>
                            <a:satMod val="160000"/>
                          </a:srgbClr>
                        </a:gs>
                        <a:gs pos="50000">
                          <a:srgbClr val="60A030">
                            <a:tint val="44500"/>
                            <a:satMod val="160000"/>
                          </a:srgbClr>
                        </a:gs>
                        <a:gs pos="100000">
                          <a:srgbClr val="60A03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hr-HR" dirty="0" smtClean="0"/>
              <a:t>Zagreb, 15.05.2013.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7377705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9381" y="260648"/>
            <a:ext cx="2458616" cy="1143000"/>
          </a:xfrm>
        </p:spPr>
        <p:txBody>
          <a:bodyPr>
            <a:normAutofit/>
          </a:bodyPr>
          <a:lstStyle/>
          <a:p>
            <a:pPr algn="l"/>
            <a:r>
              <a:rPr lang="hr-HR" sz="4000" b="1" dirty="0" smtClean="0">
                <a:solidFill>
                  <a:srgbClr val="003300"/>
                </a:solidFill>
                <a:latin typeface="Arial Narrow" pitchFamily="34" charset="0"/>
              </a:rPr>
              <a:t>PRIMJENA</a:t>
            </a:r>
            <a:endParaRPr lang="hr-HR" sz="4000" dirty="0">
              <a:solidFill>
                <a:srgbClr val="00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14</a:t>
            </a:fld>
            <a:endParaRPr lang="hr-HR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7544" y="450403"/>
            <a:ext cx="577056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13264" y="1412776"/>
            <a:ext cx="6562992" cy="49295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l">
              <a:defRPr/>
            </a:pPr>
            <a:r>
              <a:rPr lang="hr-HR" dirty="0">
                <a:solidFill>
                  <a:srgbClr val="003300"/>
                </a:solidFill>
                <a:latin typeface="Arial Narrow" pitchFamily="34" charset="0"/>
              </a:rPr>
              <a:t>Implementacijom ECO-SANDWICH panela </a:t>
            </a:r>
          </a:p>
          <a:p>
            <a:pPr marL="273050" lvl="1" indent="-273050" algn="l">
              <a:defRPr/>
            </a:pPr>
            <a:r>
              <a:rPr lang="hr-HR" dirty="0">
                <a:solidFill>
                  <a:srgbClr val="003300"/>
                </a:solidFill>
                <a:latin typeface="Arial Narrow" pitchFamily="34" charset="0"/>
              </a:rPr>
              <a:t>stvorio bi se </a:t>
            </a:r>
            <a:r>
              <a:rPr lang="hr-HR" b="1" dirty="0">
                <a:solidFill>
                  <a:srgbClr val="003300"/>
                </a:solidFill>
                <a:latin typeface="Arial Narrow" pitchFamily="34" charset="0"/>
              </a:rPr>
              <a:t>novi smjer poslovnih mogućnosti</a:t>
            </a:r>
            <a:r>
              <a:rPr lang="hr-HR" dirty="0">
                <a:solidFill>
                  <a:srgbClr val="003300"/>
                </a:solidFill>
                <a:latin typeface="Arial Narrow" pitchFamily="34" charset="0"/>
              </a:rPr>
              <a:t>, </a:t>
            </a:r>
          </a:p>
          <a:p>
            <a:pPr marL="273050" lvl="1" indent="-273050" algn="l">
              <a:defRPr/>
            </a:pPr>
            <a:r>
              <a:rPr lang="hr-HR" dirty="0">
                <a:solidFill>
                  <a:srgbClr val="003300"/>
                </a:solidFill>
                <a:latin typeface="Arial Narrow" pitchFamily="34" charset="0"/>
              </a:rPr>
              <a:t>uz </a:t>
            </a:r>
            <a:r>
              <a:rPr lang="hr-HR" b="1" dirty="0">
                <a:solidFill>
                  <a:srgbClr val="003300"/>
                </a:solidFill>
                <a:latin typeface="Arial Narrow" pitchFamily="34" charset="0"/>
              </a:rPr>
              <a:t>promicanje inovativnog i zelenog gospodarstva</a:t>
            </a:r>
            <a:r>
              <a:rPr lang="hr-HR" dirty="0">
                <a:solidFill>
                  <a:srgbClr val="003300"/>
                </a:solidFill>
                <a:latin typeface="Arial Narrow" pitchFamily="34" charset="0"/>
              </a:rPr>
              <a:t>.</a:t>
            </a:r>
          </a:p>
          <a:p>
            <a:pPr marL="365760" lvl="1" algn="l">
              <a:defRPr/>
            </a:pPr>
            <a:endParaRPr lang="hr-HR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65760" lvl="1" algn="l">
              <a:defRPr/>
            </a:pPr>
            <a:r>
              <a:rPr lang="hr-HR" dirty="0" smtClean="0">
                <a:solidFill>
                  <a:schemeClr val="tx1"/>
                </a:solidFill>
                <a:latin typeface="Arial Narrow" pitchFamily="34" charset="0"/>
              </a:rPr>
              <a:t>Za gradnju novih  i obnovu postojećih:</a:t>
            </a:r>
          </a:p>
          <a:p>
            <a:pPr marL="822960" lvl="1" indent="-457200" algn="l">
              <a:buFont typeface="Arial" pitchFamily="34" charset="0"/>
              <a:buChar char="•"/>
              <a:defRPr/>
            </a:pPr>
            <a:r>
              <a:rPr lang="hr-HR" dirty="0" err="1" smtClean="0">
                <a:solidFill>
                  <a:schemeClr val="tx1"/>
                </a:solidFill>
                <a:latin typeface="Arial Narrow" pitchFamily="34" charset="0"/>
              </a:rPr>
              <a:t>višestambenih</a:t>
            </a:r>
            <a:r>
              <a:rPr lang="hr-HR" dirty="0" smtClean="0">
                <a:solidFill>
                  <a:schemeClr val="tx1"/>
                </a:solidFill>
                <a:latin typeface="Arial Narrow" pitchFamily="34" charset="0"/>
              </a:rPr>
              <a:t> zgrada, </a:t>
            </a:r>
          </a:p>
          <a:p>
            <a:pPr marL="822960" lvl="1" indent="-457200" algn="l"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chemeClr val="tx1"/>
                </a:solidFill>
                <a:latin typeface="Arial Narrow" pitchFamily="34" charset="0"/>
              </a:rPr>
              <a:t>obiteljskih kuća, </a:t>
            </a:r>
          </a:p>
          <a:p>
            <a:pPr marL="822960" lvl="1" indent="-457200" algn="l"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chemeClr val="tx1"/>
                </a:solidFill>
                <a:latin typeface="Arial Narrow" pitchFamily="34" charset="0"/>
              </a:rPr>
              <a:t>skladišta, </a:t>
            </a:r>
          </a:p>
          <a:p>
            <a:pPr marL="822960" lvl="1" indent="-457200" algn="l"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chemeClr val="tx1"/>
                </a:solidFill>
                <a:latin typeface="Arial Narrow" pitchFamily="34" charset="0"/>
              </a:rPr>
              <a:t>proizvodnih hala, </a:t>
            </a:r>
          </a:p>
          <a:p>
            <a:pPr marL="822960" lvl="1" indent="-457200" algn="l"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chemeClr val="tx1"/>
                </a:solidFill>
                <a:latin typeface="Arial Narrow" pitchFamily="34" charset="0"/>
              </a:rPr>
              <a:t>uredskih zgrada, </a:t>
            </a:r>
          </a:p>
          <a:p>
            <a:pPr marL="822960" lvl="1" indent="-457200" algn="l"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chemeClr val="tx1"/>
                </a:solidFill>
                <a:latin typeface="Arial Narrow" pitchFamily="34" charset="0"/>
              </a:rPr>
              <a:t>škola, </a:t>
            </a:r>
          </a:p>
          <a:p>
            <a:pPr marL="822960" lvl="1" indent="-457200" algn="l"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chemeClr val="tx1"/>
                </a:solidFill>
                <a:latin typeface="Arial Narrow" pitchFamily="34" charset="0"/>
              </a:rPr>
              <a:t>farmi </a:t>
            </a:r>
            <a:r>
              <a:rPr lang="hr-HR" dirty="0" err="1" smtClean="0">
                <a:solidFill>
                  <a:schemeClr val="tx1"/>
                </a:solidFill>
                <a:latin typeface="Arial Narrow" pitchFamily="34" charset="0"/>
              </a:rPr>
              <a:t>itd</a:t>
            </a:r>
            <a:r>
              <a:rPr lang="hr-HR" dirty="0" smtClean="0">
                <a:solidFill>
                  <a:schemeClr val="tx1"/>
                </a:solidFill>
                <a:latin typeface="Arial Narrow" pitchFamily="34" charset="0"/>
              </a:rPr>
              <a:t>…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hr-HR" dirty="0" smtClean="0"/>
              <a:t>Zagreb, 15.05.2013.</a:t>
            </a:r>
            <a:endParaRPr lang="hr-HR" dirty="0"/>
          </a:p>
        </p:txBody>
      </p:sp>
      <p:pic>
        <p:nvPicPr>
          <p:cNvPr id="1026" name="Picture 2" descr="Foto: Boris Scitar/Vecernji lis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20" r="26360" b="27337"/>
          <a:stretch/>
        </p:blipFill>
        <p:spPr bwMode="auto">
          <a:xfrm>
            <a:off x="3594760" y="4365104"/>
            <a:ext cx="3953118" cy="17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28492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15</a:t>
            </a:fld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80" y="1693590"/>
            <a:ext cx="6544692" cy="38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hr-HR" dirty="0" smtClean="0"/>
              <a:t>Zagreb, 15.05.2013.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128492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16</a:t>
            </a:fld>
            <a:endParaRPr lang="hr-H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51520" y="2014193"/>
            <a:ext cx="7128792" cy="4320580"/>
            <a:chOff x="1822157" y="2818362"/>
            <a:chExt cx="5558155" cy="3164206"/>
          </a:xfrm>
        </p:grpSpPr>
        <p:pic>
          <p:nvPicPr>
            <p:cNvPr id="8" name="Picture 4" descr="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157" y="2818363"/>
              <a:ext cx="2711450" cy="212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07" y="2818362"/>
              <a:ext cx="2846705" cy="212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739" y="4941168"/>
              <a:ext cx="335534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5770562" cy="1143000"/>
          </a:xfrm>
        </p:spPr>
        <p:txBody>
          <a:bodyPr>
            <a:normAutofit/>
          </a:bodyPr>
          <a:lstStyle/>
          <a:p>
            <a:pPr algn="l"/>
            <a:r>
              <a:rPr lang="hr-HR" sz="4000" dirty="0" smtClean="0">
                <a:solidFill>
                  <a:srgbClr val="003300"/>
                </a:solidFill>
                <a:latin typeface="Arial Narrow" pitchFamily="34" charset="0"/>
              </a:rPr>
              <a:t>Održivost</a:t>
            </a:r>
            <a:endParaRPr lang="en-US" sz="4000" dirty="0" smtClean="0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hr-HR" dirty="0" smtClean="0"/>
              <a:t>Zagreb, 15.05.2013.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0305922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 Narrow" pitchFamily="34" charset="0"/>
              </a:rPr>
              <a:t>European Added Value</a:t>
            </a:r>
            <a:endParaRPr lang="hr-HR" dirty="0" smtClean="0">
              <a:latin typeface="Arial Narrow" pitchFamily="34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6635080" cy="3412976"/>
          </a:xfrm>
        </p:spPr>
        <p:txBody>
          <a:bodyPr>
            <a:normAutofit/>
          </a:bodyPr>
          <a:lstStyle/>
          <a:p>
            <a:pPr eaLnBrk="1" hangingPunct="1"/>
            <a:r>
              <a:rPr lang="hr-HR" sz="2400" dirty="0" smtClean="0">
                <a:latin typeface="Arial Narrow" pitchFamily="34" charset="0"/>
              </a:rPr>
              <a:t>ECO-SANDWICH projekt fokusiran je na </a:t>
            </a:r>
            <a:r>
              <a:rPr lang="hr-HR" sz="2400" b="1" dirty="0" smtClean="0">
                <a:solidFill>
                  <a:srgbClr val="003300"/>
                </a:solidFill>
                <a:latin typeface="Arial Narrow" pitchFamily="34" charset="0"/>
              </a:rPr>
              <a:t>rješavanje tri vrste problema</a:t>
            </a:r>
            <a:r>
              <a:rPr lang="hr-HR" sz="2400" dirty="0" smtClean="0">
                <a:latin typeface="Arial Narrow" pitchFamily="34" charset="0"/>
              </a:rPr>
              <a:t>: </a:t>
            </a:r>
          </a:p>
          <a:p>
            <a:pPr lvl="1" eaLnBrk="1" hangingPunct="1"/>
            <a:r>
              <a:rPr lang="hr-HR" sz="2400" dirty="0" smtClean="0">
                <a:latin typeface="Arial Narrow" pitchFamily="34" charset="0"/>
              </a:rPr>
              <a:t>smanjenje emisije stakleničkih plinova i povećanja energijske učinkovitosti u zgradama, </a:t>
            </a:r>
          </a:p>
          <a:p>
            <a:pPr lvl="1" eaLnBrk="1" hangingPunct="1"/>
            <a:r>
              <a:rPr lang="hr-HR" sz="2400" dirty="0" smtClean="0">
                <a:latin typeface="Arial Narrow" pitchFamily="34" charset="0"/>
              </a:rPr>
              <a:t>učinkovito korištenje resursa uporabom građevinskog otpada pri proizvodnji panela </a:t>
            </a:r>
          </a:p>
          <a:p>
            <a:pPr lvl="1" eaLnBrk="1" hangingPunct="1"/>
            <a:r>
              <a:rPr lang="hr-HR" sz="2400" dirty="0" smtClean="0">
                <a:latin typeface="Arial Narrow" pitchFamily="34" charset="0"/>
              </a:rPr>
              <a:t>smanjenje korištenja reguliranih kemikalija - fenoli i formaldehidi u proizvodnom procesu TI materijala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613886-74EB-490C-A031-1266CC80801D}" type="slidenum">
              <a:rPr lang="en-US" smtClean="0">
                <a:solidFill>
                  <a:srgbClr val="FEFEFE"/>
                </a:solidFill>
              </a:rPr>
              <a:pPr eaLnBrk="1" hangingPunct="1"/>
              <a:t>17</a:t>
            </a:fld>
            <a:endParaRPr lang="en-US" smtClean="0">
              <a:solidFill>
                <a:srgbClr val="FEFEFE"/>
              </a:solidFill>
            </a:endParaRPr>
          </a:p>
        </p:txBody>
      </p:sp>
      <p:pic>
        <p:nvPicPr>
          <p:cNvPr id="30725" name="Picture 4" descr="slika17 Au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8135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862405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18</a:t>
            </a:fld>
            <a:endParaRPr lang="hr-HR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12715" y="665649"/>
            <a:ext cx="6149975" cy="96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rgbClr val="003300"/>
                </a:solidFill>
                <a:latin typeface="Arial Narrow" pitchFamily="34" charset="0"/>
              </a:rPr>
              <a:t>RADNI PAKETI PROJEKTA</a:t>
            </a:r>
            <a:endParaRPr lang="en-US" sz="4000" b="1" dirty="0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hr-HR" dirty="0" smtClean="0"/>
              <a:t>Zagreb, 15.05.2013.</a:t>
            </a:r>
            <a:endParaRPr lang="hr-H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47625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916473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922337"/>
          </a:xfrm>
        </p:spPr>
        <p:txBody>
          <a:bodyPr/>
          <a:lstStyle/>
          <a:p>
            <a:r>
              <a:rPr lang="hr-HR" dirty="0" smtClean="0"/>
              <a:t>RADNI PAKETI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19</a:t>
            </a:fld>
            <a:endParaRPr lang="hr-H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65532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hr-HR" dirty="0" smtClean="0"/>
              <a:t>Zagreb, 15.05.2013.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6559041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4000" b="1" dirty="0" smtClean="0">
                <a:solidFill>
                  <a:srgbClr val="003300"/>
                </a:solidFill>
                <a:latin typeface="Arial Narrow" pitchFamily="34" charset="0"/>
              </a:rPr>
              <a:t>EU fond</a:t>
            </a:r>
            <a:r>
              <a:rPr lang="hr-HR" sz="2800" b="1" dirty="0" smtClean="0">
                <a:solidFill>
                  <a:srgbClr val="003300"/>
                </a:solidFill>
                <a:latin typeface="Arial Narrow" pitchFamily="34" charset="0"/>
              </a:rPr>
              <a:t/>
            </a:r>
            <a:br>
              <a:rPr lang="hr-HR" sz="2800" b="1" dirty="0" smtClean="0">
                <a:solidFill>
                  <a:srgbClr val="003300"/>
                </a:solidFill>
                <a:latin typeface="Arial Narrow" pitchFamily="34" charset="0"/>
              </a:rPr>
            </a:br>
            <a:r>
              <a:rPr lang="hr-HR" sz="2800" b="1" dirty="0" smtClean="0">
                <a:solidFill>
                  <a:srgbClr val="003300"/>
                </a:solidFill>
                <a:latin typeface="Arial Narrow" pitchFamily="34" charset="0"/>
              </a:rPr>
              <a:t>ECO/11/304438/SI.626301- ECO-SANDWICH</a:t>
            </a:r>
            <a:endParaRPr lang="hr-HR" sz="2800" dirty="0">
              <a:solidFill>
                <a:srgbClr val="00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2</a:t>
            </a:fld>
            <a:endParaRPr lang="hr-HR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819802" y="1813614"/>
            <a:ext cx="3459162" cy="3870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CIP Eco-innovation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First Application and market replication projects Call 2011</a:t>
            </a:r>
            <a:endParaRPr lang="hr-HR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lvl="1"/>
            <a:r>
              <a:rPr lang="hr-HR" dirty="0" smtClean="0">
                <a:solidFill>
                  <a:srgbClr val="003300"/>
                </a:solidFill>
                <a:latin typeface="Arial Narrow" pitchFamily="34" charset="0"/>
              </a:rPr>
              <a:t>omogućava 50 % sufinanciranje ekološki usmjerenog projekta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51520" y="274638"/>
            <a:ext cx="57705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hr-HR" dirty="0" smtClean="0"/>
              <a:t>Zagreb, 15.05.2013.</a:t>
            </a:r>
            <a:endParaRPr lang="hr-HR" dirty="0"/>
          </a:p>
        </p:txBody>
      </p:sp>
      <p:pic>
        <p:nvPicPr>
          <p:cNvPr id="2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150" y="1700808"/>
            <a:ext cx="238782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150" y="4224981"/>
            <a:ext cx="2552914" cy="121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332055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>
            <a:normAutofit/>
          </a:bodyPr>
          <a:lstStyle/>
          <a:p>
            <a:pPr algn="l"/>
            <a:r>
              <a:rPr lang="hr-HR" sz="4000" dirty="0" smtClean="0">
                <a:solidFill>
                  <a:srgbClr val="003300"/>
                </a:solidFill>
                <a:latin typeface="Arial Narrow" pitchFamily="34" charset="0"/>
              </a:rPr>
              <a:t>REPLIKACIJA</a:t>
            </a:r>
            <a:endParaRPr lang="hr-HR" sz="4000" dirty="0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Zagreb, 15.05.2013.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20</a:t>
            </a:fld>
            <a:endParaRPr lang="hr-H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2031133"/>
            <a:ext cx="7669038" cy="299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583820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21</a:t>
            </a:fld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49" y="398944"/>
            <a:ext cx="47625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84075" y="5013176"/>
            <a:ext cx="4546848" cy="1143000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3300"/>
                </a:solidFill>
                <a:latin typeface="Arial Narrow" pitchFamily="34" charset="0"/>
              </a:rPr>
              <a:t>HVALA NA PAŽNJI !</a:t>
            </a:r>
            <a:endParaRPr lang="hr-HR" sz="4000" dirty="0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hr-HR" dirty="0" smtClean="0"/>
              <a:t>Zagreb, 15.05.2013.</a:t>
            </a:r>
            <a:endParaRPr lang="hr-HR" dirty="0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2718"/>
            <a:ext cx="1326356" cy="91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589" y="5903720"/>
            <a:ext cx="1588234" cy="75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406677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pPr eaLnBrk="1" hangingPunct="1"/>
            <a:r>
              <a:rPr lang="hr-HR" dirty="0" smtClean="0">
                <a:latin typeface="Arial Narrow" pitchFamily="34" charset="0"/>
              </a:rPr>
              <a:t>ECO-SANDWICH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627784" y="1712562"/>
            <a:ext cx="4464496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r-HR" dirty="0" smtClean="0">
                <a:latin typeface="Arial Narrow" pitchFamily="34" charset="0"/>
              </a:rPr>
              <a:t>ECO/11/304438/SI.626301</a:t>
            </a:r>
          </a:p>
          <a:p>
            <a:pPr lvl="1" eaLnBrk="1" hangingPunct="1"/>
            <a:r>
              <a:rPr lang="hr-HR" dirty="0" smtClean="0">
                <a:latin typeface="Arial Narrow" pitchFamily="34" charset="0"/>
              </a:rPr>
              <a:t>početak projekta: </a:t>
            </a:r>
          </a:p>
          <a:p>
            <a:pPr lvl="2" eaLnBrk="1" hangingPunct="1"/>
            <a:r>
              <a:rPr lang="hr-HR" dirty="0" smtClean="0">
                <a:solidFill>
                  <a:srgbClr val="003300"/>
                </a:solidFill>
                <a:latin typeface="Arial Narrow" pitchFamily="34" charset="0"/>
              </a:rPr>
              <a:t>1. rujna 2012.</a:t>
            </a:r>
          </a:p>
          <a:p>
            <a:pPr lvl="1" eaLnBrk="1" hangingPunct="1"/>
            <a:r>
              <a:rPr lang="hr-HR" dirty="0" smtClean="0">
                <a:latin typeface="Arial Narrow" pitchFamily="34" charset="0"/>
              </a:rPr>
              <a:t>trajanje projekta: </a:t>
            </a:r>
          </a:p>
          <a:p>
            <a:pPr lvl="2" eaLnBrk="1" hangingPunct="1"/>
            <a:r>
              <a:rPr lang="hr-HR" dirty="0" smtClean="0">
                <a:solidFill>
                  <a:srgbClr val="003300"/>
                </a:solidFill>
                <a:latin typeface="Arial Narrow" pitchFamily="34" charset="0"/>
              </a:rPr>
              <a:t>36 mjeseci</a:t>
            </a:r>
          </a:p>
          <a:p>
            <a:pPr lvl="1" eaLnBrk="1" hangingPunct="1"/>
            <a:r>
              <a:rPr lang="hr-HR" dirty="0" smtClean="0">
                <a:latin typeface="Arial Narrow" pitchFamily="34" charset="0"/>
              </a:rPr>
              <a:t>vrijednost projekta: </a:t>
            </a:r>
          </a:p>
          <a:p>
            <a:pPr lvl="2" eaLnBrk="1" hangingPunct="1"/>
            <a:r>
              <a:rPr lang="hr-HR" dirty="0" smtClean="0">
                <a:solidFill>
                  <a:srgbClr val="003300"/>
                </a:solidFill>
                <a:latin typeface="Arial Narrow" pitchFamily="34" charset="0"/>
              </a:rPr>
              <a:t>~925.000 EUR</a:t>
            </a:r>
          </a:p>
          <a:p>
            <a:pPr lvl="1" eaLnBrk="1" hangingPunct="1"/>
            <a:endParaRPr lang="hr-HR" dirty="0" smtClean="0">
              <a:latin typeface="Arial Narrow" pitchFamily="34" charset="0"/>
            </a:endParaRPr>
          </a:p>
          <a:p>
            <a:pPr lvl="1" eaLnBrk="1" hangingPunct="1"/>
            <a:r>
              <a:rPr lang="hr-HR" dirty="0" smtClean="0">
                <a:latin typeface="Arial Narrow" pitchFamily="34" charset="0"/>
              </a:rPr>
              <a:t>Koordinatorica projekta:</a:t>
            </a:r>
          </a:p>
          <a:p>
            <a:pPr lvl="2" eaLnBrk="1" hangingPunct="1"/>
            <a:r>
              <a:rPr lang="hr-HR" dirty="0" smtClean="0">
                <a:solidFill>
                  <a:srgbClr val="003300"/>
                </a:solidFill>
                <a:latin typeface="Arial Narrow" pitchFamily="34" charset="0"/>
              </a:rPr>
              <a:t>prof.dr.sc. Ivana </a:t>
            </a:r>
            <a:r>
              <a:rPr lang="hr-HR" dirty="0" err="1" smtClean="0">
                <a:solidFill>
                  <a:srgbClr val="003300"/>
                </a:solidFill>
                <a:latin typeface="Arial Narrow" pitchFamily="34" charset="0"/>
              </a:rPr>
              <a:t>Banjad</a:t>
            </a:r>
            <a:r>
              <a:rPr lang="hr-HR" dirty="0" smtClean="0">
                <a:solidFill>
                  <a:srgbClr val="003300"/>
                </a:solidFill>
                <a:latin typeface="Arial Narrow" pitchFamily="34" charset="0"/>
              </a:rPr>
              <a:t> </a:t>
            </a:r>
            <a:r>
              <a:rPr lang="hr-HR" dirty="0" err="1" smtClean="0">
                <a:solidFill>
                  <a:srgbClr val="003300"/>
                </a:solidFill>
                <a:latin typeface="Arial Narrow" pitchFamily="34" charset="0"/>
              </a:rPr>
              <a:t>Pečur</a:t>
            </a:r>
            <a:endParaRPr lang="hr-HR" dirty="0" smtClean="0">
              <a:solidFill>
                <a:srgbClr val="003300"/>
              </a:solidFill>
              <a:latin typeface="Arial Narrow" pitchFamily="34" charset="0"/>
            </a:endParaRPr>
          </a:p>
          <a:p>
            <a:pPr lvl="1" eaLnBrk="1" hangingPunct="1"/>
            <a:endParaRPr lang="hr-HR" dirty="0" smtClean="0">
              <a:latin typeface="Arial Narrow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C399BB-0069-4E48-9C3F-0A49066B8F5A}" type="slidenum">
              <a:rPr lang="en-US" smtClean="0">
                <a:solidFill>
                  <a:srgbClr val="FEFEFE"/>
                </a:solidFill>
              </a:rPr>
              <a:pPr eaLnBrk="1" hangingPunct="1"/>
              <a:t>3</a:t>
            </a:fld>
            <a:endParaRPr lang="en-US" smtClean="0">
              <a:solidFill>
                <a:srgbClr val="FEFEFE"/>
              </a:solidFill>
            </a:endParaRPr>
          </a:p>
        </p:txBody>
      </p:sp>
      <p:grpSp>
        <p:nvGrpSpPr>
          <p:cNvPr id="7173" name="Group 4"/>
          <p:cNvGrpSpPr>
            <a:grpSpLocks/>
          </p:cNvGrpSpPr>
          <p:nvPr/>
        </p:nvGrpSpPr>
        <p:grpSpPr bwMode="auto">
          <a:xfrm rot="-631288">
            <a:off x="54392" y="1964951"/>
            <a:ext cx="3024187" cy="3640137"/>
            <a:chOff x="95599250" y="101180900"/>
            <a:chExt cx="28798838" cy="25199975"/>
          </a:xfrm>
        </p:grpSpPr>
        <p:pic>
          <p:nvPicPr>
            <p:cNvPr id="71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99250" y="116705063"/>
              <a:ext cx="25558750" cy="9675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1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58138" y="111193263"/>
              <a:ext cx="24660225" cy="9247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1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18613" y="106076750"/>
              <a:ext cx="24660225" cy="986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1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78975" y="101180900"/>
              <a:ext cx="25919113" cy="9539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hr-HR" dirty="0" smtClean="0"/>
              <a:t>Zagreb, 15.05.2013.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2456883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>
                <a:latin typeface="Arial Narrow" pitchFamily="34" charset="0"/>
              </a:rPr>
              <a:t>CIP Eco-</a:t>
            </a:r>
            <a:r>
              <a:rPr lang="hr-HR" dirty="0" err="1">
                <a:latin typeface="Arial Narrow" pitchFamily="34" charset="0"/>
              </a:rPr>
              <a:t>Innovation</a:t>
            </a:r>
            <a:r>
              <a:rPr lang="hr-HR" dirty="0">
                <a:latin typeface="Arial Narrow" pitchFamily="34" charset="0"/>
              </a:rPr>
              <a:t> </a:t>
            </a:r>
            <a:r>
              <a:rPr lang="hr-HR" dirty="0" err="1">
                <a:latin typeface="Arial Narrow" pitchFamily="34" charset="0"/>
              </a:rPr>
              <a:t>Call</a:t>
            </a:r>
            <a:r>
              <a:rPr lang="hr-HR" dirty="0">
                <a:latin typeface="Arial Narrow" pitchFamily="34" charset="0"/>
              </a:rPr>
              <a:t> 2011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003300"/>
                </a:solidFill>
                <a:latin typeface="Arial Narrow" pitchFamily="34" charset="0"/>
              </a:rPr>
              <a:t>prijavljeno </a:t>
            </a:r>
            <a:r>
              <a:rPr lang="en-US" b="1" dirty="0">
                <a:solidFill>
                  <a:srgbClr val="003300"/>
                </a:solidFill>
                <a:latin typeface="Arial Narrow" pitchFamily="34" charset="0"/>
              </a:rPr>
              <a:t>280 </a:t>
            </a:r>
            <a:r>
              <a:rPr lang="hr-HR" b="1" dirty="0">
                <a:solidFill>
                  <a:srgbClr val="003300"/>
                </a:solidFill>
                <a:latin typeface="Arial Narrow" pitchFamily="34" charset="0"/>
              </a:rPr>
              <a:t>prijedloga projekata</a:t>
            </a:r>
          </a:p>
          <a:p>
            <a:pPr lvl="1"/>
            <a:r>
              <a:rPr lang="en-US" dirty="0">
                <a:latin typeface="Arial Narrow" pitchFamily="34" charset="0"/>
              </a:rPr>
              <a:t>860</a:t>
            </a:r>
            <a:r>
              <a:rPr lang="hr-HR" dirty="0">
                <a:latin typeface="Arial Narrow" pitchFamily="34" charset="0"/>
              </a:rPr>
              <a:t> sudionika iz </a:t>
            </a:r>
            <a:r>
              <a:rPr lang="en-US" dirty="0">
                <a:latin typeface="Arial Narrow" pitchFamily="34" charset="0"/>
              </a:rPr>
              <a:t>34 </a:t>
            </a:r>
            <a:r>
              <a:rPr lang="hr-HR" dirty="0">
                <a:latin typeface="Arial Narrow" pitchFamily="34" charset="0"/>
              </a:rPr>
              <a:t>zemlje</a:t>
            </a:r>
          </a:p>
          <a:p>
            <a:r>
              <a:rPr lang="hr-HR" dirty="0">
                <a:latin typeface="Arial Narrow" pitchFamily="34" charset="0"/>
              </a:rPr>
              <a:t>Nakon konačnog odobrenja</a:t>
            </a:r>
            <a:r>
              <a:rPr lang="en-US" dirty="0">
                <a:latin typeface="Arial Narrow" pitchFamily="34" charset="0"/>
              </a:rPr>
              <a:t> </a:t>
            </a:r>
            <a:endParaRPr lang="hr-HR" dirty="0">
              <a:latin typeface="Arial Narrow" pitchFamily="34" charset="0"/>
            </a:endParaRPr>
          </a:p>
          <a:p>
            <a:pPr lvl="1"/>
            <a:r>
              <a:rPr lang="en-US" dirty="0">
                <a:latin typeface="Arial Narrow" pitchFamily="34" charset="0"/>
              </a:rPr>
              <a:t>59 </a:t>
            </a:r>
            <a:r>
              <a:rPr lang="hr-HR" dirty="0">
                <a:latin typeface="Arial Narrow" pitchFamily="34" charset="0"/>
              </a:rPr>
              <a:t>prijedloga projekata predloženo za financiranje </a:t>
            </a:r>
          </a:p>
          <a:p>
            <a:pPr lvl="1"/>
            <a:r>
              <a:rPr lang="en-US" b="1" dirty="0">
                <a:solidFill>
                  <a:srgbClr val="003300"/>
                </a:solidFill>
                <a:latin typeface="Arial Narrow" pitchFamily="34" charset="0"/>
              </a:rPr>
              <a:t>45-50 </a:t>
            </a:r>
            <a:r>
              <a:rPr lang="hr-HR" b="1" dirty="0">
                <a:solidFill>
                  <a:srgbClr val="003300"/>
                </a:solidFill>
                <a:latin typeface="Arial Narrow" pitchFamily="34" charset="0"/>
              </a:rPr>
              <a:t>projekata je ušlo u same pregovore </a:t>
            </a:r>
            <a:r>
              <a:rPr lang="hr-HR" dirty="0">
                <a:latin typeface="Arial Narrow" pitchFamily="34" charset="0"/>
              </a:rPr>
              <a:t>- zbog ograničenja budžeta na </a:t>
            </a:r>
            <a:r>
              <a:rPr lang="en-US" dirty="0">
                <a:latin typeface="Arial Narrow" pitchFamily="34" charset="0"/>
              </a:rPr>
              <a:t>37,5 M€</a:t>
            </a:r>
            <a:endParaRPr lang="hr-HR" dirty="0">
              <a:latin typeface="Arial Narrow" pitchFamily="34" charset="0"/>
            </a:endParaRPr>
          </a:p>
          <a:p>
            <a:pPr lvl="1"/>
            <a:r>
              <a:rPr lang="hr-HR" dirty="0">
                <a:latin typeface="Arial Narrow" pitchFamily="34" charset="0"/>
              </a:rPr>
              <a:t>Ukupno </a:t>
            </a:r>
            <a:r>
              <a:rPr lang="hr-HR" b="1" dirty="0">
                <a:solidFill>
                  <a:srgbClr val="003300"/>
                </a:solidFill>
                <a:latin typeface="Arial Narrow" pitchFamily="34" charset="0"/>
              </a:rPr>
              <a:t>202 institucije sudjeluju </a:t>
            </a:r>
            <a:r>
              <a:rPr lang="hr-HR" dirty="0">
                <a:latin typeface="Arial Narrow" pitchFamily="34" charset="0"/>
              </a:rPr>
              <a:t>u odabranim projektima</a:t>
            </a:r>
            <a:endParaRPr lang="en-US" dirty="0">
              <a:latin typeface="Arial Narrow" pitchFamily="34" charset="0"/>
            </a:endParaRPr>
          </a:p>
          <a:p>
            <a:endParaRPr lang="hr-HR" dirty="0">
              <a:latin typeface="Arial Narrow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4</a:t>
            </a:fld>
            <a:endParaRPr lang="hr-HR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hr-HR" dirty="0" smtClean="0"/>
              <a:t>Zagreb, 15.05.2013.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3461048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>
                <a:latin typeface="Arial Narrow" pitchFamily="34" charset="0"/>
              </a:rPr>
              <a:t>CIP Eco-</a:t>
            </a:r>
            <a:r>
              <a:rPr lang="hr-HR" dirty="0" err="1">
                <a:latin typeface="Arial Narrow" pitchFamily="34" charset="0"/>
              </a:rPr>
              <a:t>Innovation</a:t>
            </a:r>
            <a:r>
              <a:rPr lang="hr-HR" dirty="0">
                <a:latin typeface="Arial Narrow" pitchFamily="34" charset="0"/>
              </a:rPr>
              <a:t> </a:t>
            </a:r>
            <a:r>
              <a:rPr lang="hr-HR" dirty="0" err="1">
                <a:latin typeface="Arial Narrow" pitchFamily="34" charset="0"/>
              </a:rPr>
              <a:t>Call</a:t>
            </a:r>
            <a:r>
              <a:rPr lang="hr-HR" dirty="0">
                <a:latin typeface="Arial Narrow" pitchFamily="34" charset="0"/>
              </a:rPr>
              <a:t> 2011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60644"/>
            <a:ext cx="8229600" cy="1972816"/>
          </a:xfrm>
        </p:spPr>
        <p:txBody>
          <a:bodyPr>
            <a:normAutofit/>
          </a:bodyPr>
          <a:lstStyle/>
          <a:p>
            <a:pPr marL="354013" indent="-285750">
              <a:buClr>
                <a:srgbClr val="003300"/>
              </a:buClr>
              <a:buSzPct val="76000"/>
              <a:defRPr/>
            </a:pPr>
            <a:r>
              <a:rPr lang="en-US" sz="2600" dirty="0">
                <a:latin typeface="Arial Narrow" pitchFamily="34" charset="0"/>
              </a:rPr>
              <a:t>67% </a:t>
            </a:r>
            <a:r>
              <a:rPr lang="hr-HR" sz="2600" dirty="0">
                <a:latin typeface="Arial Narrow" pitchFamily="34" charset="0"/>
              </a:rPr>
              <a:t>sudionika iz područja malog i </a:t>
            </a:r>
            <a:r>
              <a:rPr lang="hr-HR" sz="2600" dirty="0" smtClean="0">
                <a:latin typeface="Arial Narrow" pitchFamily="34" charset="0"/>
              </a:rPr>
              <a:t/>
            </a:r>
            <a:br>
              <a:rPr lang="hr-HR" sz="2600" dirty="0" smtClean="0">
                <a:latin typeface="Arial Narrow" pitchFamily="34" charset="0"/>
              </a:rPr>
            </a:br>
            <a:r>
              <a:rPr lang="hr-HR" sz="2600" dirty="0" smtClean="0">
                <a:latin typeface="Arial Narrow" pitchFamily="34" charset="0"/>
              </a:rPr>
              <a:t>srednjeg </a:t>
            </a:r>
            <a:r>
              <a:rPr lang="hr-HR" sz="2600" dirty="0">
                <a:latin typeface="Arial Narrow" pitchFamily="34" charset="0"/>
              </a:rPr>
              <a:t>poduzetništva (</a:t>
            </a:r>
            <a:r>
              <a:rPr lang="en-US" sz="2600" dirty="0">
                <a:latin typeface="Arial Narrow" pitchFamily="34" charset="0"/>
              </a:rPr>
              <a:t>SME</a:t>
            </a:r>
            <a:r>
              <a:rPr lang="hr-HR" sz="2600" dirty="0">
                <a:latin typeface="Arial Narrow" pitchFamily="34" charset="0"/>
              </a:rPr>
              <a:t>)</a:t>
            </a:r>
          </a:p>
          <a:p>
            <a:pPr marL="354013" indent="-285750">
              <a:buClr>
                <a:srgbClr val="003300"/>
              </a:buClr>
              <a:buSzPct val="76000"/>
              <a:defRPr/>
            </a:pPr>
            <a:r>
              <a:rPr lang="hr-HR" sz="2600" dirty="0">
                <a:latin typeface="Arial Narrow" pitchFamily="34" charset="0"/>
              </a:rPr>
              <a:t>80% sudionika iz privatnog sektora</a:t>
            </a:r>
          </a:p>
          <a:p>
            <a:pPr marL="354013" indent="-285750">
              <a:buClr>
                <a:srgbClr val="003300"/>
              </a:buClr>
              <a:buSzPct val="76000"/>
              <a:defRPr/>
            </a:pPr>
            <a:r>
              <a:rPr lang="hr-HR" sz="2600" dirty="0">
                <a:latin typeface="Arial Narrow" pitchFamily="34" charset="0"/>
              </a:rPr>
              <a:t>6 partnera iz Hrvatske [5 </a:t>
            </a:r>
            <a:r>
              <a:rPr lang="hr-HR" sz="2600" dirty="0" smtClean="0">
                <a:latin typeface="Arial Narrow" pitchFamily="34" charset="0"/>
              </a:rPr>
              <a:t>ECO-SANDWICH </a:t>
            </a:r>
            <a:r>
              <a:rPr lang="hr-HR" sz="2600" dirty="0">
                <a:latin typeface="Arial Narrow" pitchFamily="34" charset="0"/>
              </a:rPr>
              <a:t>+ 1 (Uljanik</a:t>
            </a:r>
            <a:r>
              <a:rPr lang="hr-HR" sz="2600" dirty="0" smtClean="0">
                <a:latin typeface="Arial Narrow" pitchFamily="34" charset="0"/>
              </a:rPr>
              <a:t>)]</a:t>
            </a:r>
            <a:endParaRPr lang="hr-HR" sz="2600" dirty="0"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Rovinj, 19.04.2013.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5</a:t>
            </a:fld>
            <a:endParaRPr lang="hr-HR"/>
          </a:p>
        </p:txBody>
      </p:sp>
      <p:pic>
        <p:nvPicPr>
          <p:cNvPr id="6" name="Picture 11" descr="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82" y="3239264"/>
            <a:ext cx="31924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 descr="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07431" y="3622471"/>
            <a:ext cx="4197350" cy="29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154873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/>
          <a:lstStyle/>
          <a:p>
            <a:pPr eaLnBrk="1" hangingPunct="1"/>
            <a:r>
              <a:rPr lang="hr-HR" dirty="0" smtClean="0">
                <a:latin typeface="Arial Narrow" pitchFamily="34" charset="0"/>
              </a:rPr>
              <a:t>Ocjena projekta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589240"/>
            <a:ext cx="2880320" cy="720800"/>
          </a:xfrm>
        </p:spPr>
        <p:txBody>
          <a:bodyPr rtlCol="0">
            <a:no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hr-HR" sz="2100" b="1" dirty="0" smtClean="0">
                <a:latin typeface="Arial Narrow" pitchFamily="34" charset="0"/>
              </a:rPr>
              <a:t>P</a:t>
            </a:r>
            <a:r>
              <a:rPr lang="en-GB" sz="2100" b="1" dirty="0" err="1" smtClean="0">
                <a:latin typeface="Arial Narrow" pitchFamily="34" charset="0"/>
              </a:rPr>
              <a:t>roject</a:t>
            </a:r>
            <a:r>
              <a:rPr lang="en-GB" sz="2100" b="1" dirty="0" smtClean="0">
                <a:latin typeface="Arial Narrow" pitchFamily="34" charset="0"/>
              </a:rPr>
              <a:t> officer</a:t>
            </a:r>
            <a:endParaRPr lang="hr-HR" sz="2100" b="1" dirty="0" smtClean="0">
              <a:latin typeface="Arial Narrow" pitchFamily="34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GB" sz="2100" dirty="0" err="1" smtClean="0">
                <a:latin typeface="Arial Narrow" pitchFamily="34" charset="0"/>
              </a:rPr>
              <a:t>Ms.</a:t>
            </a:r>
            <a:r>
              <a:rPr lang="en-GB" sz="2100" dirty="0" smtClean="0">
                <a:latin typeface="Arial Narrow" pitchFamily="34" charset="0"/>
              </a:rPr>
              <a:t> </a:t>
            </a:r>
            <a:r>
              <a:rPr lang="en-GB" sz="2100" dirty="0" err="1" smtClean="0">
                <a:latin typeface="Arial Narrow" pitchFamily="34" charset="0"/>
              </a:rPr>
              <a:t>Judit</a:t>
            </a:r>
            <a:r>
              <a:rPr lang="en-GB" sz="2100" dirty="0" smtClean="0">
                <a:latin typeface="Arial Narrow" pitchFamily="34" charset="0"/>
              </a:rPr>
              <a:t> </a:t>
            </a:r>
            <a:r>
              <a:rPr lang="en-GB" sz="2100" dirty="0" err="1" smtClean="0">
                <a:latin typeface="Arial Narrow" pitchFamily="34" charset="0"/>
              </a:rPr>
              <a:t>Fejes</a:t>
            </a:r>
            <a:endParaRPr lang="hr-HR" sz="2100" dirty="0">
              <a:latin typeface="Arial Narrow" pitchFamily="34" charset="0"/>
            </a:endParaRPr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4481567"/>
              </p:ext>
            </p:extLst>
          </p:nvPr>
        </p:nvGraphicFramePr>
        <p:xfrm>
          <a:off x="307524" y="1916832"/>
          <a:ext cx="6695975" cy="35996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471839"/>
                <a:gridCol w="1224136"/>
              </a:tblGrid>
              <a:tr h="467859">
                <a:tc>
                  <a:txBody>
                    <a:bodyPr/>
                    <a:lstStyle/>
                    <a:p>
                      <a:pPr marL="0" marR="0" lvl="0" indent="-3619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hr-HR" sz="2000" b="1" kern="1200" noProof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Kriterij</a:t>
                      </a:r>
                      <a:endParaRPr lang="en-US" sz="2000" b="1" kern="1200" noProof="0" dirty="0" smtClean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hr-HR" sz="2000" b="1" kern="1200" noProof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Ocjena</a:t>
                      </a:r>
                      <a:endParaRPr lang="en-US" sz="2000" b="1" kern="1200" noProof="0" dirty="0" smtClean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05" marB="45705" anchor="ctr" horzOverflow="overflow"/>
                </a:tc>
              </a:tr>
              <a:tr h="467859">
                <a:tc>
                  <a:txBody>
                    <a:bodyPr/>
                    <a:lstStyle/>
                    <a:p>
                      <a:pPr marL="0" marR="0" lvl="0" indent="-3619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hr-HR" sz="2000" kern="1200" noProof="0" dirty="0" smtClean="0">
                          <a:effectLst/>
                          <a:latin typeface="Arial Narrow" pitchFamily="34" charset="0"/>
                        </a:rPr>
                        <a:t>1. </a:t>
                      </a:r>
                      <a:r>
                        <a:rPr lang="en-US" sz="2000" kern="1200" noProof="0" dirty="0" smtClean="0">
                          <a:effectLst/>
                          <a:latin typeface="Arial Narrow" pitchFamily="34" charset="0"/>
                        </a:rPr>
                        <a:t>Relevance of the actions: Innovation and environment</a:t>
                      </a:r>
                      <a:endParaRPr lang="en-US" sz="2000" kern="1200" noProof="0" dirty="0" smtClean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hr-HR" sz="2000" kern="1200" noProof="0" dirty="0" smtClean="0">
                          <a:effectLst/>
                          <a:latin typeface="Arial Narrow" pitchFamily="34" charset="0"/>
                        </a:rPr>
                        <a:t>8</a:t>
                      </a:r>
                      <a:endParaRPr lang="en-US" sz="2000" kern="1200" noProof="0" dirty="0" smtClean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05" marB="45705" anchor="ctr" horzOverflow="overflow"/>
                </a:tc>
              </a:tr>
              <a:tr h="467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hr-HR" sz="2000" kern="1200" noProof="0" dirty="0" smtClean="0">
                          <a:effectLst/>
                          <a:latin typeface="Arial Narrow" pitchFamily="34" charset="0"/>
                        </a:rPr>
                        <a:t>2. </a:t>
                      </a:r>
                      <a:r>
                        <a:rPr lang="en-US" sz="2000" kern="1200" noProof="0" dirty="0" smtClean="0">
                          <a:effectLst/>
                          <a:latin typeface="Arial Narrow" pitchFamily="34" charset="0"/>
                        </a:rPr>
                        <a:t>Quality of the proposed actions</a:t>
                      </a:r>
                      <a:endParaRPr lang="en-US" sz="2000" kern="1200" noProof="0" dirty="0" smtClean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hr-HR" sz="2000" kern="1200" noProof="0" dirty="0" smtClean="0">
                          <a:effectLst/>
                          <a:latin typeface="Arial Narrow" pitchFamily="34" charset="0"/>
                        </a:rPr>
                        <a:t>7</a:t>
                      </a:r>
                      <a:endParaRPr lang="en-US" sz="2000" kern="1200" noProof="0" dirty="0" smtClean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05" marB="45705" anchor="ctr" horzOverflow="overflow"/>
                </a:tc>
              </a:tr>
              <a:tr h="467859">
                <a:tc>
                  <a:txBody>
                    <a:bodyPr/>
                    <a:lstStyle/>
                    <a:p>
                      <a:pPr marL="0" marR="0" lvl="0" indent="-3619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hr-HR" sz="2000" kern="1200" noProof="0" dirty="0" smtClean="0">
                          <a:effectLst/>
                          <a:latin typeface="Arial Narrow" pitchFamily="34" charset="0"/>
                        </a:rPr>
                        <a:t>3. </a:t>
                      </a:r>
                      <a:r>
                        <a:rPr lang="en-US" sz="2000" kern="1200" noProof="0" dirty="0" smtClean="0">
                          <a:effectLst/>
                          <a:latin typeface="Arial Narrow" pitchFamily="34" charset="0"/>
                        </a:rPr>
                        <a:t>Impact on target audience, replication and impact on the market</a:t>
                      </a:r>
                      <a:endParaRPr lang="en-US" sz="2000" kern="1200" noProof="0" dirty="0" smtClean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hr-HR" sz="2000" kern="1200" noProof="0" dirty="0" smtClean="0">
                          <a:effectLst/>
                          <a:latin typeface="Arial Narrow" pitchFamily="34" charset="0"/>
                        </a:rPr>
                        <a:t>7</a:t>
                      </a:r>
                      <a:endParaRPr lang="en-US" sz="2000" kern="1200" noProof="0" dirty="0" smtClean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05" marB="45705" anchor="ctr" horzOverflow="overflow"/>
                </a:tc>
              </a:tr>
              <a:tr h="467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hr-HR" sz="2000" kern="1200" noProof="0" dirty="0" smtClean="0">
                          <a:effectLst/>
                          <a:latin typeface="Arial Narrow" pitchFamily="34" charset="0"/>
                        </a:rPr>
                        <a:t>4. </a:t>
                      </a:r>
                      <a:r>
                        <a:rPr lang="en-US" sz="2000" kern="1200" noProof="0" dirty="0" smtClean="0">
                          <a:effectLst/>
                          <a:latin typeface="Arial Narrow" pitchFamily="34" charset="0"/>
                        </a:rPr>
                        <a:t>Budget and cost-effectiveness</a:t>
                      </a:r>
                      <a:endParaRPr lang="en-US" sz="2000" kern="1200" noProof="0" dirty="0" smtClean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000" kern="1200" noProof="0" smtClean="0">
                          <a:effectLst/>
                          <a:latin typeface="Arial Narrow" pitchFamily="34" charset="0"/>
                        </a:rPr>
                        <a:t>7</a:t>
                      </a:r>
                      <a:endParaRPr lang="en-US" sz="2000" kern="1200" noProof="0" smtClean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05" marB="45705" anchor="ctr" horzOverflow="overflow"/>
                </a:tc>
              </a:tr>
              <a:tr h="467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hr-HR" sz="2000" kern="1200" noProof="0" dirty="0" smtClean="0">
                          <a:effectLst/>
                          <a:latin typeface="Arial Narrow" pitchFamily="34" charset="0"/>
                        </a:rPr>
                        <a:t>5. </a:t>
                      </a:r>
                      <a:r>
                        <a:rPr lang="en-US" sz="2000" kern="1200" noProof="0" dirty="0" smtClean="0">
                          <a:effectLst/>
                          <a:latin typeface="Arial Narrow" pitchFamily="34" charset="0"/>
                        </a:rPr>
                        <a:t>European added value</a:t>
                      </a:r>
                      <a:endParaRPr lang="en-US" sz="2000" kern="1200" noProof="0" dirty="0" smtClean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hr-HR" sz="2000" kern="1200" noProof="0" dirty="0" smtClean="0">
                          <a:effectLst/>
                          <a:latin typeface="Arial Narrow" pitchFamily="34" charset="0"/>
                        </a:rPr>
                        <a:t>7</a:t>
                      </a:r>
                      <a:endParaRPr lang="en-US" sz="2000" kern="1200" noProof="0" dirty="0" smtClean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05" marB="45705" anchor="ctr" horzOverflow="overflow"/>
                </a:tc>
              </a:tr>
              <a:tr h="46785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hr-HR" sz="2000" b="1" kern="1200" noProof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Ukupno</a:t>
                      </a:r>
                      <a:endParaRPr lang="en-US" sz="2000" b="1" kern="1200" noProof="0" dirty="0" smtClean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hr-HR" sz="2000" b="1" kern="1200" noProof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36</a:t>
                      </a:r>
                      <a:endParaRPr lang="en-US" sz="2000" b="1" kern="1200" noProof="0" dirty="0" smtClean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29" marR="91429" marT="45705" marB="45705" anchor="ctr" horzOverflow="overflow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361214" y="5589240"/>
            <a:ext cx="2880320" cy="7564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100" b="1" dirty="0" smtClean="0">
                <a:latin typeface="Arial Narrow" pitchFamily="34" charset="0"/>
              </a:rPr>
              <a:t>F</a:t>
            </a:r>
            <a:r>
              <a:rPr lang="en-GB" sz="2100" b="1" dirty="0" err="1" smtClean="0">
                <a:latin typeface="Arial Narrow" pitchFamily="34" charset="0"/>
              </a:rPr>
              <a:t>inancial</a:t>
            </a:r>
            <a:r>
              <a:rPr lang="en-GB" sz="2100" b="1" dirty="0" smtClean="0">
                <a:latin typeface="Arial Narrow" pitchFamily="34" charset="0"/>
              </a:rPr>
              <a:t> officer </a:t>
            </a:r>
            <a:endParaRPr lang="hr-HR" sz="2100" b="1" dirty="0" smtClean="0">
              <a:latin typeface="Arial Narrow" pitchFamily="34" charset="0"/>
            </a:endParaRPr>
          </a:p>
          <a:p>
            <a:pPr lvl="1">
              <a:defRPr/>
            </a:pPr>
            <a:r>
              <a:rPr lang="en-GB" sz="2100" dirty="0" err="1" smtClean="0">
                <a:latin typeface="Arial Narrow" pitchFamily="34" charset="0"/>
              </a:rPr>
              <a:t>Mr.</a:t>
            </a:r>
            <a:r>
              <a:rPr lang="en-GB" sz="2100" dirty="0" smtClean="0">
                <a:latin typeface="Arial Narrow" pitchFamily="34" charset="0"/>
              </a:rPr>
              <a:t> </a:t>
            </a:r>
            <a:r>
              <a:rPr lang="en-GB" sz="2100" dirty="0" err="1" smtClean="0">
                <a:latin typeface="Arial Narrow" pitchFamily="34" charset="0"/>
              </a:rPr>
              <a:t>Stoyan</a:t>
            </a:r>
            <a:r>
              <a:rPr lang="en-GB" sz="2100" dirty="0" smtClean="0">
                <a:latin typeface="Arial Narrow" pitchFamily="34" charset="0"/>
              </a:rPr>
              <a:t> </a:t>
            </a:r>
            <a:r>
              <a:rPr lang="en-GB" sz="2100" dirty="0" err="1" smtClean="0">
                <a:latin typeface="Arial Narrow" pitchFamily="34" charset="0"/>
              </a:rPr>
              <a:t>Ibushev</a:t>
            </a:r>
            <a:endParaRPr lang="hr-HR" sz="2100" dirty="0">
              <a:latin typeface="Arial Narrow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hr-HR" dirty="0" smtClean="0"/>
              <a:t>Zagreb, 15.05.2013.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0929062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latin typeface="Arial Narrow" pitchFamily="34" charset="0"/>
              </a:rPr>
              <a:t>Suradnja Sveučilišta i gospodarstva</a:t>
            </a:r>
            <a:endParaRPr lang="en-US" sz="3600" dirty="0" smtClean="0">
              <a:latin typeface="Arial Narrow" pitchFamily="34" charset="0"/>
            </a:endParaRP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3838" y="1341438"/>
            <a:ext cx="5781576" cy="5183906"/>
          </a:xfrm>
        </p:spPr>
        <p:txBody>
          <a:bodyPr rtlCol="0">
            <a:noAutofit/>
          </a:bodyPr>
          <a:lstStyle/>
          <a:p>
            <a:pPr marL="68580" indent="0" eaLnBrk="1" fontAlgn="auto" hangingPunct="1">
              <a:spcAft>
                <a:spcPts val="0"/>
              </a:spcAft>
              <a:buNone/>
              <a:defRPr/>
            </a:pPr>
            <a:endParaRPr lang="hr-HR" sz="2400" dirty="0" smtClean="0">
              <a:latin typeface="Arial Narrow" pitchFamily="34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hr-HR" sz="2400" b="1" dirty="0" smtClean="0">
                <a:latin typeface="Arial Narrow" pitchFamily="34" charset="0"/>
              </a:rPr>
              <a:t>Stav EU </a:t>
            </a:r>
            <a:r>
              <a:rPr lang="hr-HR" sz="2400" b="1" dirty="0" smtClean="0">
                <a:solidFill>
                  <a:srgbClr val="003300"/>
                </a:solidFill>
                <a:latin typeface="Arial Narrow" pitchFamily="34" charset="0"/>
              </a:rPr>
              <a:t>''Cjelovita i bliska suradnja između Sveučilišta i  gospodarstva jedan je od najjačih motora gospodarskog rasta''</a:t>
            </a:r>
            <a:r>
              <a:rPr lang="en-US" sz="2400" b="1" dirty="0" smtClean="0">
                <a:solidFill>
                  <a:srgbClr val="003300"/>
                </a:solidFill>
                <a:latin typeface="Arial Narrow" pitchFamily="34" charset="0"/>
              </a:rPr>
              <a:t> </a:t>
            </a:r>
            <a:endParaRPr lang="hr-HR" sz="2400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hr-HR" sz="2400" dirty="0" smtClean="0">
              <a:latin typeface="Arial Narrow" pitchFamily="34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hr-HR" sz="2400" dirty="0" smtClean="0">
                <a:latin typeface="Arial Narrow" pitchFamily="34" charset="0"/>
              </a:rPr>
              <a:t>Istraživanje i razvoj (</a:t>
            </a:r>
            <a:r>
              <a:rPr lang="hr-HR" sz="2400" dirty="0" err="1" smtClean="0">
                <a:latin typeface="Arial Narrow" pitchFamily="34" charset="0"/>
              </a:rPr>
              <a:t>Research</a:t>
            </a:r>
            <a:r>
              <a:rPr lang="hr-HR" sz="2400" dirty="0" smtClean="0">
                <a:latin typeface="Arial Narrow" pitchFamily="34" charset="0"/>
              </a:rPr>
              <a:t> &amp; </a:t>
            </a:r>
            <a:r>
              <a:rPr lang="hr-HR" sz="2400" dirty="0" err="1" smtClean="0">
                <a:latin typeface="Arial Narrow" pitchFamily="34" charset="0"/>
              </a:rPr>
              <a:t>Development</a:t>
            </a:r>
            <a:r>
              <a:rPr lang="hr-HR" sz="2400" dirty="0" smtClean="0">
                <a:latin typeface="Arial Narrow" pitchFamily="34" charset="0"/>
              </a:rPr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hr-HR" sz="2400" dirty="0" smtClean="0">
                <a:latin typeface="Arial Narrow" pitchFamily="34" charset="0"/>
              </a:rPr>
              <a:t>prijenos rezultata istraživanja u gospodarstvo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hr-HR" sz="2400" dirty="0" smtClean="0">
                <a:latin typeface="Arial Narrow" pitchFamily="34" charset="0"/>
              </a:rPr>
              <a:t>prilika za napredak tvrtki, 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hr-HR" sz="2400" dirty="0" smtClean="0">
                <a:latin typeface="Arial Narrow" pitchFamily="34" charset="0"/>
              </a:rPr>
              <a:t>razvoj novih i usavršavanje postojećih proizvoda</a:t>
            </a:r>
            <a:endParaRPr lang="en-US" sz="2400" dirty="0" smtClean="0">
              <a:latin typeface="Arial Narrow" pitchFamily="34" charset="0"/>
            </a:endParaRPr>
          </a:p>
        </p:txBody>
      </p:sp>
      <p:pic>
        <p:nvPicPr>
          <p:cNvPr id="13316" name="Picture 2" descr="http://www.iti.gov.eg/images/uploads/shutterstock_63632392%20cop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9879" y="1988840"/>
            <a:ext cx="2817348" cy="281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hr-HR" dirty="0" smtClean="0"/>
              <a:t>Zagreb, 15.05.2013.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5122046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7504" y="3279196"/>
            <a:ext cx="2170584" cy="70609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hr-HR" dirty="0" smtClean="0">
                <a:latin typeface="Arial Narrow" pitchFamily="34" charset="0"/>
              </a:rPr>
              <a:t>Partneri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E039C3-DD90-4681-A98B-E538C3890670}" type="slidenum">
              <a:rPr lang="en-US" smtClean="0">
                <a:solidFill>
                  <a:srgbClr val="FEFEFE"/>
                </a:solidFill>
              </a:rPr>
              <a:pPr eaLnBrk="1" hangingPunct="1"/>
              <a:t>8</a:t>
            </a:fld>
            <a:endParaRPr lang="en-US" smtClean="0">
              <a:solidFill>
                <a:srgbClr val="FEFEFE"/>
              </a:solidFill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6" r="13452" b="4057"/>
          <a:stretch>
            <a:fillRect/>
          </a:stretch>
        </p:blipFill>
        <p:spPr bwMode="auto">
          <a:xfrm>
            <a:off x="1619672" y="441938"/>
            <a:ext cx="5184576" cy="63806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658899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FF3-7AA1-4D10-B57C-B35F9E6B2EE2}" type="slidenum">
              <a:rPr lang="hr-HR" smtClean="0"/>
              <a:pPr/>
              <a:t>9</a:t>
            </a:fld>
            <a:endParaRPr lang="hr-HR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12715" y="665649"/>
            <a:ext cx="6149975" cy="96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rgbClr val="003300"/>
                </a:solidFill>
                <a:latin typeface="Arial Narrow" pitchFamily="34" charset="0"/>
              </a:rPr>
              <a:t>MOTIVACIJA ZA PROJEKT</a:t>
            </a:r>
            <a:endParaRPr lang="en-US" sz="4000" b="1" dirty="0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hr-HR" dirty="0" smtClean="0"/>
              <a:t>Zagreb, 15.05.2013.</a:t>
            </a:r>
            <a:endParaRPr lang="hr-H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47625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112411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578</Words>
  <Application>Microsoft Office PowerPoint</Application>
  <PresentationFormat>On-screen Show (4:3)</PresentationFormat>
  <Paragraphs>144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EU fond ECO/11/304438/SI.626301- ECO-SANDWICH</vt:lpstr>
      <vt:lpstr>ECO-SANDWICH</vt:lpstr>
      <vt:lpstr>CIP Eco-Innovation Call 2011</vt:lpstr>
      <vt:lpstr>CIP Eco-Innovation Call 2011</vt:lpstr>
      <vt:lpstr>Ocjena projekta</vt:lpstr>
      <vt:lpstr>Suradnja Sveučilišta i gospodarstva</vt:lpstr>
      <vt:lpstr>Partneri</vt:lpstr>
      <vt:lpstr>Slide 9</vt:lpstr>
      <vt:lpstr>Građevinski otpad - CDW</vt:lpstr>
      <vt:lpstr>Potrošnja energije u zgradama</vt:lpstr>
      <vt:lpstr>Slide 12</vt:lpstr>
      <vt:lpstr>Toplinska provodljivost betona</vt:lpstr>
      <vt:lpstr>PRIMJENA</vt:lpstr>
      <vt:lpstr>Slide 15</vt:lpstr>
      <vt:lpstr>Održivost</vt:lpstr>
      <vt:lpstr>European Added Value</vt:lpstr>
      <vt:lpstr>Slide 18</vt:lpstr>
      <vt:lpstr>RADNI PAKETI</vt:lpstr>
      <vt:lpstr>REPLIKACIJA</vt:lpstr>
      <vt:lpstr>HVALA NA PAŽNJI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Cappucci</dc:creator>
  <cp:lastModifiedBy>kcappucci</cp:lastModifiedBy>
  <cp:revision>19</cp:revision>
  <cp:lastPrinted>2013-04-18T17:07:10Z</cp:lastPrinted>
  <dcterms:created xsi:type="dcterms:W3CDTF">2013-04-18T15:39:17Z</dcterms:created>
  <dcterms:modified xsi:type="dcterms:W3CDTF">2013-05-14T09:14:23Z</dcterms:modified>
</cp:coreProperties>
</file>